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7"/>
  </p:notesMasterIdLst>
  <p:handoutMasterIdLst>
    <p:handoutMasterId r:id="rId18"/>
  </p:handoutMasterIdLst>
  <p:sldIdLst>
    <p:sldId id="256" r:id="rId5"/>
    <p:sldId id="277" r:id="rId6"/>
    <p:sldId id="261" r:id="rId7"/>
    <p:sldId id="294" r:id="rId8"/>
    <p:sldId id="262" r:id="rId9"/>
    <p:sldId id="271" r:id="rId10"/>
    <p:sldId id="295" r:id="rId11"/>
    <p:sldId id="289" r:id="rId12"/>
    <p:sldId id="264" r:id="rId13"/>
    <p:sldId id="278" r:id="rId14"/>
    <p:sldId id="275"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660"/>
  </p:normalViewPr>
  <p:slideViewPr>
    <p:cSldViewPr snapToGrid="0">
      <p:cViewPr varScale="1">
        <p:scale>
          <a:sx n="111" d="100"/>
          <a:sy n="111" d="100"/>
        </p:scale>
        <p:origin x="504" y="9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9/10/2022</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15631023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dirty="0"/>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7.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3.xml"/><Relationship Id="rId7" Type="http://schemas.microsoft.com/office/2007/relationships/hdphoto" Target="../media/hdphoto3.wdp"/><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1.png"/><Relationship Id="rId5" Type="http://schemas.microsoft.com/office/2007/relationships/hdphoto" Target="../media/hdphoto2.wdp"/><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7.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6.xml"/><Relationship Id="rId7" Type="http://schemas.microsoft.com/office/2007/relationships/hdphoto" Target="../media/hdphoto5.wdp"/><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4.png"/><Relationship Id="rId5" Type="http://schemas.microsoft.com/office/2007/relationships/hdphoto" Target="../media/hdphoto4.wdp"/><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62689" y="2958861"/>
            <a:ext cx="5629311" cy="1554385"/>
          </a:xfrm>
        </p:spPr>
        <p:txBody>
          <a:bodyPr/>
          <a:lstStyle/>
          <a:p>
            <a:pPr algn="ctr"/>
            <a:r>
              <a:rPr lang="en-US" sz="2800" dirty="0"/>
              <a:t>Alzheimer’s Classification and Progress Detection using CNN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906459" y="5119668"/>
            <a:ext cx="4941770" cy="1072702"/>
          </a:xfrm>
        </p:spPr>
        <p:txBody>
          <a:bodyPr>
            <a:normAutofit/>
          </a:bodyPr>
          <a:lstStyle/>
          <a:p>
            <a:pPr algn="ctr"/>
            <a:r>
              <a:rPr lang="en-US" b="1" dirty="0"/>
              <a:t>Kishan Shetty</a:t>
            </a:r>
          </a:p>
          <a:p>
            <a:pPr algn="ctr"/>
            <a:r>
              <a:rPr lang="en-US" sz="1400" dirty="0"/>
              <a:t>MSc Data Science</a:t>
            </a:r>
          </a:p>
          <a:p>
            <a:pPr algn="ctr"/>
            <a:r>
              <a:rPr lang="en-US" sz="1400" dirty="0"/>
              <a:t>University of Bristol</a:t>
            </a:r>
          </a:p>
        </p:txBody>
      </p:sp>
      <p:pic>
        <p:nvPicPr>
          <p:cNvPr id="6" name="Audio 5">
            <a:hlinkClick r:id="" action="ppaction://media"/>
            <a:extLst>
              <a:ext uri="{FF2B5EF4-FFF2-40B4-BE49-F238E27FC236}">
                <a16:creationId xmlns:a16="http://schemas.microsoft.com/office/drawing/2014/main" id="{1DFEC5A6-5770-5EEB-CB55-EDF7A2F4A5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4="http://schemas.microsoft.com/office/powerpoint/2010/main" Requires="p14">
      <p:transition spd="slow" p14:dur="2000" advTm="13338"/>
    </mc:Choice>
    <mc:Fallback>
      <p:transition spd="slow" advTm="13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ZA" dirty="0"/>
              <a:t>Conclusion</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5919680" y="1999072"/>
            <a:ext cx="5431971" cy="3030128"/>
          </a:xfrm>
        </p:spPr>
        <p:txBody>
          <a:bodyPr>
            <a:normAutofit/>
          </a:bodyPr>
          <a:lstStyle/>
          <a:p>
            <a:pPr algn="just"/>
            <a:r>
              <a:rPr lang="en-ZA" sz="1200" noProof="1"/>
              <a:t>After dedicating a couple of months on this work we were able to achieve the goals that we initially set out to. </a:t>
            </a:r>
          </a:p>
          <a:p>
            <a:pPr algn="just"/>
            <a:r>
              <a:rPr lang="en-ZA" sz="1200" noProof="1"/>
              <a:t>Out aim to achiveve a model that can successfully predict the mono stage of the Alzheimer;s dsease was successfully implemented which produced some good result having an accuracy of 93% while having a higher precision and recall scores as well. </a:t>
            </a:r>
          </a:p>
          <a:p>
            <a:pPr algn="just"/>
            <a:r>
              <a:rPr lang="en-ZA" sz="1200" noProof="1"/>
              <a:t>The objective to further build a model that can manage to perform a ranked multi stage prediction of the disease was also achieved where the model can show us the progression og the disease in a test sample with accuracy of 96% while having great precision, recall, f1 score and kappa score as well. </a:t>
            </a:r>
          </a:p>
          <a:p>
            <a:pPr algn="just"/>
            <a:r>
              <a:rPr lang="en-ZA" sz="1200" noProof="1"/>
              <a:t>The data that was used for this task was downloaded from ADNI website.</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2022</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dirty="0"/>
              <a:t>Data Science</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10</a:t>
            </a:fld>
            <a:endParaRPr lang="en-ZA" dirty="0"/>
          </a:p>
        </p:txBody>
      </p:sp>
      <p:pic>
        <p:nvPicPr>
          <p:cNvPr id="7" name="Audio 6">
            <a:hlinkClick r:id="" action="ppaction://media"/>
            <a:extLst>
              <a:ext uri="{FF2B5EF4-FFF2-40B4-BE49-F238E27FC236}">
                <a16:creationId xmlns:a16="http://schemas.microsoft.com/office/drawing/2014/main" id="{4B7094D8-7F9B-5419-2C94-3319692A02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69393026"/>
      </p:ext>
    </p:extLst>
  </p:cSld>
  <p:clrMapOvr>
    <a:masterClrMapping/>
  </p:clrMapOvr>
  <mc:AlternateContent xmlns:mc="http://schemas.openxmlformats.org/markup-compatibility/2006">
    <mc:Choice xmlns:p14="http://schemas.microsoft.com/office/powerpoint/2010/main" Requires="p14">
      <p:transition spd="slow" p14:dur="2000" advTm="20501"/>
    </mc:Choice>
    <mc:Fallback>
      <p:transition spd="slow" advTm="20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71639"/>
            <a:ext cx="5111750" cy="1204912"/>
          </a:xfrm>
        </p:spPr>
        <p:txBody>
          <a:bodyPr/>
          <a:lstStyle/>
          <a:p>
            <a:r>
              <a:rPr lang="en-US" dirty="0"/>
              <a:t>Future Work</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2993366"/>
            <a:ext cx="5111750" cy="2863970"/>
          </a:xfrm>
        </p:spPr>
        <p:txBody>
          <a:bodyPr vert="horz" lIns="91440" tIns="45720" rIns="91440" bIns="45720" rtlCol="0" anchor="b">
            <a:normAutofit/>
          </a:bodyPr>
          <a:lstStyle/>
          <a:p>
            <a:pPr algn="just"/>
            <a:r>
              <a:rPr lang="en-US" sz="1200" dirty="0"/>
              <a:t>There definitely is a lot of scopes to improve the work and come up with an elegant model that is more advanced in detecting the disease and not to forget more intelligent in doing so. This work does not consider the history of the patient's diagnosis. As an extension what can be done is developing a model that takes into account the previous diagnosis of the AD into consideration and the latest MRI scan of the patient as input. Once the model makes a  wide probabilistic prediction across all the classes based on its training, the predicted stage and the previously diagnosed stage can be compared. If the predicted stage is advanced then it is acceptable but if not, then the model must revert and select the second-best prediction and compare it with the previous diagnosis. The advantage of this model is that this can be customized to be patient-specific and save a lot of time for patients and medical professionals. </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Data Science</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8" name="Audio 7">
            <a:hlinkClick r:id="" action="ppaction://media"/>
            <a:extLst>
              <a:ext uri="{FF2B5EF4-FFF2-40B4-BE49-F238E27FC236}">
                <a16:creationId xmlns:a16="http://schemas.microsoft.com/office/drawing/2014/main" id="{0F7E85EA-7E93-69BD-F937-8D7C1EFCED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20173932"/>
      </p:ext>
    </p:extLst>
  </p:cSld>
  <p:clrMapOvr>
    <a:masterClrMapping/>
  </p:clrMapOvr>
  <mc:AlternateContent xmlns:mc="http://schemas.openxmlformats.org/markup-compatibility/2006">
    <mc:Choice xmlns:p14="http://schemas.microsoft.com/office/powerpoint/2010/main" Requires="p14">
      <p:transition spd="slow" p14:dur="2000" advTm="19421"/>
    </mc:Choice>
    <mc:Fallback>
      <p:transition spd="slow" advTm="19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844715" y="3159425"/>
            <a:ext cx="2502569" cy="539150"/>
          </a:xfrm>
        </p:spPr>
        <p:txBody>
          <a:bodyPr/>
          <a:lstStyle/>
          <a:p>
            <a:r>
              <a:rPr lang="en-US" dirty="0"/>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2022</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Data Science</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12</a:t>
            </a:fld>
            <a:endParaRPr lang="en-US" dirty="0"/>
          </a:p>
        </p:txBody>
      </p:sp>
      <p:pic>
        <p:nvPicPr>
          <p:cNvPr id="7" name="Audio 6">
            <a:hlinkClick r:id="" action="ppaction://media"/>
            <a:extLst>
              <a:ext uri="{FF2B5EF4-FFF2-40B4-BE49-F238E27FC236}">
                <a16:creationId xmlns:a16="http://schemas.microsoft.com/office/drawing/2014/main" id="{C07CCA0E-4F81-08F1-9E47-7BFE00C02A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36493926"/>
      </p:ext>
    </p:extLst>
  </p:cSld>
  <p:clrMapOvr>
    <a:masterClrMapping/>
  </p:clrMapOvr>
  <mc:AlternateContent xmlns:mc="http://schemas.openxmlformats.org/markup-compatibility/2006">
    <mc:Choice xmlns:p14="http://schemas.microsoft.com/office/powerpoint/2010/main" Requires="p14">
      <p:transition spd="slow" p14:dur="2000" advTm="3690"/>
    </mc:Choice>
    <mc:Fallback>
      <p:transition spd="slow" advTm="3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819229" cy="1325563"/>
          </a:xfrm>
        </p:spPr>
        <p:txBody>
          <a:bodyPr/>
          <a:lstStyle/>
          <a:p>
            <a:r>
              <a:rPr lang="en-ZA" dirty="0"/>
              <a:t>ABOUT the Project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613624"/>
            <a:ext cx="3635316" cy="2519363"/>
          </a:xfrm>
        </p:spPr>
        <p:txBody>
          <a:bodyPr>
            <a:normAutofit/>
          </a:bodyPr>
          <a:lstStyle/>
          <a:p>
            <a:pPr algn="just"/>
            <a:r>
              <a:rPr lang="en-US" sz="1200" dirty="0"/>
              <a:t>This work focuses on working with the medical data of people suffering from Alzheimer’s. We aim to use the MRI scans of the brain and build a neural network that analyses these scans and makes the task of predicting the stage of the disease and seeing  the progression of the same easily and quickly. </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Data Science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pic>
        <p:nvPicPr>
          <p:cNvPr id="9" name="Audio 8">
            <a:hlinkClick r:id="" action="ppaction://media"/>
            <a:extLst>
              <a:ext uri="{FF2B5EF4-FFF2-40B4-BE49-F238E27FC236}">
                <a16:creationId xmlns:a16="http://schemas.microsoft.com/office/drawing/2014/main" id="{9AD61560-75A6-817D-F4E0-A736B285CC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43494996"/>
      </p:ext>
    </p:extLst>
  </p:cSld>
  <p:clrMapOvr>
    <a:masterClrMapping/>
  </p:clrMapOvr>
  <mc:AlternateContent xmlns:mc="http://schemas.openxmlformats.org/markup-compatibility/2006">
    <mc:Choice xmlns:p14="http://schemas.microsoft.com/office/powerpoint/2010/main" Requires="p14">
      <p:transition spd="slow" p14:dur="2000" advTm="42542"/>
    </mc:Choice>
    <mc:Fallback>
      <p:transition spd="slow" advTm="42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Significance</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Motivation</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899868" y="2601299"/>
            <a:ext cx="2141764" cy="514350"/>
          </a:xfrm>
        </p:spPr>
        <p:txBody>
          <a:bodyPr/>
          <a:lstStyle/>
          <a:p>
            <a:r>
              <a:rPr lang="en-US" dirty="0"/>
              <a:t>Data source</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7312839" cy="1010842"/>
          </a:xfrm>
        </p:spPr>
        <p:txBody>
          <a:bodyPr>
            <a:normAutofit/>
          </a:bodyPr>
          <a:lstStyle/>
          <a:p>
            <a:pPr algn="just"/>
            <a:r>
              <a:rPr lang="en-US" sz="1200" dirty="0"/>
              <a:t>Alzheimer’s has no discovered cure yet and hence patients only get worse. If it were possible to detect the onset of the disease in a patient sooner, then medication can be started immediately to avoid severe damage.</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092299" y="4847106"/>
            <a:ext cx="5539095" cy="1010842"/>
          </a:xfrm>
        </p:spPr>
        <p:txBody>
          <a:bodyPr>
            <a:normAutofit/>
          </a:bodyPr>
          <a:lstStyle/>
          <a:p>
            <a:r>
              <a:rPr lang="en-US" sz="1200" dirty="0"/>
              <a:t>CN, EMCI MCI, LMCI and AD</a:t>
            </a: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2022</a:t>
            </a:r>
          </a:p>
        </p:txBody>
      </p:sp>
      <p:pic>
        <p:nvPicPr>
          <p:cNvPr id="22" name="Picture 21" descr="Chart, timeline&#10;&#10;Description automatically generated">
            <a:extLst>
              <a:ext uri="{FF2B5EF4-FFF2-40B4-BE49-F238E27FC236}">
                <a16:creationId xmlns:a16="http://schemas.microsoft.com/office/drawing/2014/main" id="{599926CF-1924-849B-D001-38014CE7E1F3}"/>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8342536" y="2430992"/>
            <a:ext cx="3389883" cy="225639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80" name="Footer Placeholder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1808712" cy="365125"/>
          </a:xfrm>
        </p:spPr>
        <p:txBody>
          <a:bodyPr/>
          <a:lstStyle/>
          <a:p>
            <a:r>
              <a:rPr lang="en-US" dirty="0"/>
              <a:t>Data Science</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14" name="Text Placeholder 9">
            <a:extLst>
              <a:ext uri="{FF2B5EF4-FFF2-40B4-BE49-F238E27FC236}">
                <a16:creationId xmlns:a16="http://schemas.microsoft.com/office/drawing/2014/main" id="{D64BE149-D851-A579-7344-0DF503C99CF2}"/>
              </a:ext>
            </a:extLst>
          </p:cNvPr>
          <p:cNvSpPr txBox="1">
            <a:spLocks/>
          </p:cNvSpPr>
          <p:nvPr/>
        </p:nvSpPr>
        <p:spPr>
          <a:xfrm>
            <a:off x="4922392" y="2698388"/>
            <a:ext cx="5539095" cy="1345431"/>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dirty="0"/>
              <a:t>Alzheimer's Disease Neuroimaging Initiative</a:t>
            </a:r>
          </a:p>
          <a:p>
            <a:r>
              <a:rPr lang="en-US" sz="1200" dirty="0"/>
              <a:t>(ADNI)</a:t>
            </a:r>
          </a:p>
        </p:txBody>
      </p:sp>
      <p:sp>
        <p:nvSpPr>
          <p:cNvPr id="15" name="Text Placeholder 5">
            <a:extLst>
              <a:ext uri="{FF2B5EF4-FFF2-40B4-BE49-F238E27FC236}">
                <a16:creationId xmlns:a16="http://schemas.microsoft.com/office/drawing/2014/main" id="{30AA8B0E-700C-6BD5-BCA7-95673465DF5A}"/>
              </a:ext>
            </a:extLst>
          </p:cNvPr>
          <p:cNvSpPr txBox="1">
            <a:spLocks/>
          </p:cNvSpPr>
          <p:nvPr/>
        </p:nvSpPr>
        <p:spPr>
          <a:xfrm>
            <a:off x="1970750" y="4733926"/>
            <a:ext cx="2141764" cy="514350"/>
          </a:xfrm>
          <a:prstGeom prst="rect">
            <a:avLst/>
          </a:prstGeom>
        </p:spPr>
        <p:txBody>
          <a:bodyPr vert="horz" lIns="91440" tIns="45720" rIns="9144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cap="all" spc="1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Stages</a:t>
            </a:r>
          </a:p>
        </p:txBody>
      </p:sp>
      <p:sp>
        <p:nvSpPr>
          <p:cNvPr id="16" name="Text Placeholder 5">
            <a:extLst>
              <a:ext uri="{FF2B5EF4-FFF2-40B4-BE49-F238E27FC236}">
                <a16:creationId xmlns:a16="http://schemas.microsoft.com/office/drawing/2014/main" id="{CB7E090D-BC9D-3E31-0069-11DD6E77607B}"/>
              </a:ext>
            </a:extLst>
          </p:cNvPr>
          <p:cNvSpPr txBox="1">
            <a:spLocks/>
          </p:cNvSpPr>
          <p:nvPr/>
        </p:nvSpPr>
        <p:spPr>
          <a:xfrm>
            <a:off x="1507206" y="3667612"/>
            <a:ext cx="2141764" cy="514350"/>
          </a:xfrm>
          <a:prstGeom prst="rect">
            <a:avLst/>
          </a:prstGeom>
        </p:spPr>
        <p:txBody>
          <a:bodyPr vert="horz" lIns="91440" tIns="45720" rIns="9144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cap="all" spc="1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Related work</a:t>
            </a:r>
          </a:p>
        </p:txBody>
      </p:sp>
      <p:sp>
        <p:nvSpPr>
          <p:cNvPr id="17" name="Text Placeholder 6">
            <a:extLst>
              <a:ext uri="{FF2B5EF4-FFF2-40B4-BE49-F238E27FC236}">
                <a16:creationId xmlns:a16="http://schemas.microsoft.com/office/drawing/2014/main" id="{24836112-966B-97D6-37DF-A8BE85289C59}"/>
              </a:ext>
            </a:extLst>
          </p:cNvPr>
          <p:cNvSpPr txBox="1">
            <a:spLocks/>
          </p:cNvSpPr>
          <p:nvPr/>
        </p:nvSpPr>
        <p:spPr>
          <a:xfrm>
            <a:off x="5425203" y="3676541"/>
            <a:ext cx="2726759"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200" dirty="0"/>
              <a:t>Much research has been done and continues to help the society in early detection of the disease.</a:t>
            </a:r>
          </a:p>
        </p:txBody>
      </p:sp>
      <p:pic>
        <p:nvPicPr>
          <p:cNvPr id="9" name="Audio 8">
            <a:hlinkClick r:id="" action="ppaction://media"/>
            <a:extLst>
              <a:ext uri="{FF2B5EF4-FFF2-40B4-BE49-F238E27FC236}">
                <a16:creationId xmlns:a16="http://schemas.microsoft.com/office/drawing/2014/main" id="{3EE88D9E-C127-BEAF-79C3-C0AD5A2BB7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38561688"/>
      </p:ext>
    </p:extLst>
  </p:cSld>
  <p:clrMapOvr>
    <a:masterClrMapping/>
  </p:clrMapOvr>
  <mc:AlternateContent xmlns:mc="http://schemas.openxmlformats.org/markup-compatibility/2006">
    <mc:Choice xmlns:p14="http://schemas.microsoft.com/office/powerpoint/2010/main" Requires="p14">
      <p:transition spd="slow" p14:dur="2000" advTm="142812"/>
    </mc:Choice>
    <mc:Fallback>
      <p:transition spd="slow" advTm="142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814868" y="2571235"/>
            <a:ext cx="4356052" cy="1715531"/>
          </a:xfrm>
        </p:spPr>
        <p:txBody>
          <a:bodyPr/>
          <a:lstStyle/>
          <a:p>
            <a:r>
              <a:rPr lang="en-US" sz="2800" dirty="0"/>
              <a:t>Aim #1: CNN Model to Predict Mono-Stage</a:t>
            </a:r>
          </a:p>
        </p:txBody>
      </p:sp>
      <p:pic>
        <p:nvPicPr>
          <p:cNvPr id="5" name="Audio 4">
            <a:hlinkClick r:id="" action="ppaction://media"/>
            <a:extLst>
              <a:ext uri="{FF2B5EF4-FFF2-40B4-BE49-F238E27FC236}">
                <a16:creationId xmlns:a16="http://schemas.microsoft.com/office/drawing/2014/main" id="{9E34D5DC-5927-7288-A4B2-0F4347E851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37050730"/>
      </p:ext>
    </p:extLst>
  </p:cSld>
  <p:clrMapOvr>
    <a:masterClrMapping/>
  </p:clrMapOvr>
  <mc:AlternateContent xmlns:mc="http://schemas.openxmlformats.org/markup-compatibility/2006">
    <mc:Choice xmlns:p14="http://schemas.microsoft.com/office/powerpoint/2010/main" Requires="p14">
      <p:transition spd="slow" p14:dur="2000" advTm="33789"/>
    </mc:Choice>
    <mc:Fallback>
      <p:transition spd="slow" advTm="33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321333" y="284141"/>
            <a:ext cx="4031945" cy="365125"/>
          </a:xfrm>
        </p:spPr>
        <p:txBody>
          <a:bodyPr vert="horz" lIns="91440" tIns="45720" rIns="91440" bIns="45720" rtlCol="0" anchor="t">
            <a:normAutofit lnSpcReduction="10000"/>
          </a:bodyPr>
          <a:lstStyle/>
          <a:p>
            <a:r>
              <a:rPr lang="en-US" b="1" dirty="0"/>
              <a:t>Goal</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321097" y="791366"/>
            <a:ext cx="4031030" cy="1057308"/>
          </a:xfrm>
        </p:spPr>
        <p:txBody>
          <a:bodyPr>
            <a:normAutofit/>
          </a:bodyPr>
          <a:lstStyle/>
          <a:p>
            <a:r>
              <a:rPr lang="en-US" sz="1200" dirty="0"/>
              <a:t>To construct a CNN model that would take MRI scans as input and analyze it to determine which 1 of the 5 stages the scan belongs to.</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7906581" y="2865048"/>
            <a:ext cx="4031945" cy="365125"/>
          </a:xfrm>
        </p:spPr>
        <p:txBody>
          <a:bodyPr>
            <a:normAutofit lnSpcReduction="10000"/>
          </a:bodyPr>
          <a:lstStyle/>
          <a:p>
            <a:r>
              <a:rPr lang="en-US" b="1" dirty="0"/>
              <a:t>Pre-processing</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7906720" y="3372273"/>
            <a:ext cx="4031030" cy="1057308"/>
          </a:xfrm>
        </p:spPr>
        <p:txBody>
          <a:bodyPr>
            <a:normAutofit/>
          </a:bodyPr>
          <a:lstStyle/>
          <a:p>
            <a:r>
              <a:rPr lang="en-US" sz="1200" dirty="0"/>
              <a:t>Cropping images to 176x176</a:t>
            </a:r>
          </a:p>
          <a:p>
            <a:r>
              <a:rPr lang="en-US" sz="1200" dirty="0"/>
              <a:t>Image augmentation</a:t>
            </a:r>
          </a:p>
          <a:p>
            <a:r>
              <a:rPr lang="en-US" sz="1200" dirty="0"/>
              <a:t>Resampling</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321332" y="2040449"/>
            <a:ext cx="4031945" cy="365125"/>
          </a:xfrm>
        </p:spPr>
        <p:txBody>
          <a:bodyPr>
            <a:normAutofit lnSpcReduction="10000"/>
          </a:bodyPr>
          <a:lstStyle/>
          <a:p>
            <a:r>
              <a:rPr lang="en-US" b="1" dirty="0"/>
              <a:t>Data Split</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321845" y="2547674"/>
            <a:ext cx="4031030" cy="1390462"/>
          </a:xfrm>
        </p:spPr>
        <p:txBody>
          <a:bodyPr>
            <a:normAutofit/>
          </a:bodyPr>
          <a:lstStyle/>
          <a:p>
            <a:r>
              <a:rPr lang="en-US" sz="1200" dirty="0"/>
              <a:t>After augmentation, we had 2400 samples belonging to 5 classes.</a:t>
            </a:r>
          </a:p>
          <a:p>
            <a:r>
              <a:rPr lang="en-US" sz="1200" dirty="0"/>
              <a:t>Training: 1600</a:t>
            </a:r>
          </a:p>
          <a:p>
            <a:r>
              <a:rPr lang="en-US" sz="1200" dirty="0"/>
              <a:t>Validation: 400</a:t>
            </a:r>
          </a:p>
          <a:p>
            <a:r>
              <a:rPr lang="en-US" sz="1200" dirty="0"/>
              <a:t>Testing: 400</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7906207" y="4621356"/>
            <a:ext cx="4031945" cy="365125"/>
          </a:xfrm>
        </p:spPr>
        <p:txBody>
          <a:bodyPr>
            <a:normAutofit lnSpcReduction="10000"/>
          </a:bodyPr>
          <a:lstStyle/>
          <a:p>
            <a:r>
              <a:rPr lang="en-US" dirty="0"/>
              <a:t>Architecture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7906720" y="5128581"/>
            <a:ext cx="4031030" cy="1057308"/>
          </a:xfrm>
        </p:spPr>
        <p:txBody>
          <a:bodyPr>
            <a:normAutofit lnSpcReduction="10000"/>
          </a:bodyPr>
          <a:lstStyle/>
          <a:p>
            <a:r>
              <a:rPr lang="en-US" sz="1200" dirty="0"/>
              <a:t>The model has Convolutional layers, Pooling layer, Dropout layer, Flattening layer and a Fully connected layer with </a:t>
            </a:r>
            <a:r>
              <a:rPr lang="en-US" sz="1200" dirty="0" err="1"/>
              <a:t>ReLu</a:t>
            </a:r>
            <a:r>
              <a:rPr lang="en-US" sz="1200" dirty="0"/>
              <a:t> and </a:t>
            </a:r>
            <a:r>
              <a:rPr lang="en-US" sz="1200" dirty="0" err="1"/>
              <a:t>Softmax</a:t>
            </a:r>
            <a:r>
              <a:rPr lang="en-US" sz="1200" dirty="0"/>
              <a:t> activation functions.</a:t>
            </a:r>
          </a:p>
          <a:p>
            <a:r>
              <a:rPr lang="en-US" sz="1200" dirty="0"/>
              <a:t>The model was trained for 100 epochs with learning rate of 0.05 and Adam optimizer.</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2022</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Data Science</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5</a:t>
            </a:fld>
            <a:endParaRPr lang="en-US" dirty="0"/>
          </a:p>
        </p:txBody>
      </p:sp>
      <p:pic>
        <p:nvPicPr>
          <p:cNvPr id="12" name="Picture 11" descr="Chart&#10;&#10;Description automatically generated">
            <a:extLst>
              <a:ext uri="{FF2B5EF4-FFF2-40B4-BE49-F238E27FC236}">
                <a16:creationId xmlns:a16="http://schemas.microsoft.com/office/drawing/2014/main" id="{F01FB896-BB72-D5E9-A3D7-01A0CE4E128B}"/>
              </a:ext>
            </a:extLst>
          </p:cNvPr>
          <p:cNvPicPr>
            <a:picLocks noChangeAspect="1"/>
          </p:cNvPicPr>
          <p:nvPr/>
        </p:nvPicPr>
        <p:blipFill>
          <a:blip r:embed="rId4"/>
          <a:stretch>
            <a:fillRect/>
          </a:stretch>
        </p:blipFill>
        <p:spPr>
          <a:xfrm>
            <a:off x="4876669" y="1509717"/>
            <a:ext cx="3029164" cy="29198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Audio 12">
            <a:hlinkClick r:id="" action="ppaction://media"/>
            <a:extLst>
              <a:ext uri="{FF2B5EF4-FFF2-40B4-BE49-F238E27FC236}">
                <a16:creationId xmlns:a16="http://schemas.microsoft.com/office/drawing/2014/main" id="{4071B8A1-DEF4-5D4B-1238-8ED3A15415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93920805"/>
      </p:ext>
    </p:extLst>
  </p:cSld>
  <p:clrMapOvr>
    <a:masterClrMapping/>
  </p:clrMapOvr>
  <mc:AlternateContent xmlns:mc="http://schemas.openxmlformats.org/markup-compatibility/2006">
    <mc:Choice xmlns:p14="http://schemas.microsoft.com/office/powerpoint/2010/main" Requires="p14">
      <p:transition spd="slow" p14:dur="2000" advTm="76241"/>
    </mc:Choice>
    <mc:Fallback>
      <p:transition spd="slow" advTm="76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777815" y="141983"/>
            <a:ext cx="10515600" cy="1325563"/>
          </a:xfrm>
        </p:spPr>
        <p:txBody>
          <a:bodyPr lIns="0"/>
          <a:lstStyle/>
          <a:p>
            <a:r>
              <a:rPr lang="en-US" dirty="0"/>
              <a:t>Evaluation</a:t>
            </a:r>
          </a:p>
        </p:txBody>
      </p:sp>
      <p:graphicFrame>
        <p:nvGraphicFramePr>
          <p:cNvPr id="53" name="Table 50">
            <a:extLst>
              <a:ext uri="{FF2B5EF4-FFF2-40B4-BE49-F238E27FC236}">
                <a16:creationId xmlns:a16="http://schemas.microsoft.com/office/drawing/2014/main" id="{7EB17215-3702-4854-86F9-086DB8BCA17E}"/>
              </a:ext>
            </a:extLst>
          </p:cNvPr>
          <p:cNvGraphicFramePr>
            <a:graphicFrameLocks noGrp="1"/>
          </p:cNvGraphicFramePr>
          <p:nvPr>
            <p:ph type="chart" sz="quarter" idx="13"/>
            <p:extLst>
              <p:ext uri="{D42A27DB-BD31-4B8C-83A1-F6EECF244321}">
                <p14:modId xmlns:p14="http://schemas.microsoft.com/office/powerpoint/2010/main" val="4097125331"/>
              </p:ext>
            </p:extLst>
          </p:nvPr>
        </p:nvGraphicFramePr>
        <p:xfrm>
          <a:off x="845389" y="1344330"/>
          <a:ext cx="5089584" cy="2084670"/>
        </p:xfrm>
        <a:graphic>
          <a:graphicData uri="http://schemas.openxmlformats.org/drawingml/2006/table">
            <a:tbl>
              <a:tblPr firstRow="1" bandRow="1">
                <a:tableStyleId>{5C22544A-7EE6-4342-B048-85BDC9FD1C3A}</a:tableStyleId>
              </a:tblPr>
              <a:tblGrid>
                <a:gridCol w="1312020">
                  <a:extLst>
                    <a:ext uri="{9D8B030D-6E8A-4147-A177-3AD203B41FA5}">
                      <a16:colId xmlns:a16="http://schemas.microsoft.com/office/drawing/2014/main" val="544038161"/>
                    </a:ext>
                  </a:extLst>
                </a:gridCol>
                <a:gridCol w="944391">
                  <a:extLst>
                    <a:ext uri="{9D8B030D-6E8A-4147-A177-3AD203B41FA5}">
                      <a16:colId xmlns:a16="http://schemas.microsoft.com/office/drawing/2014/main" val="2284043154"/>
                    </a:ext>
                  </a:extLst>
                </a:gridCol>
                <a:gridCol w="944391">
                  <a:extLst>
                    <a:ext uri="{9D8B030D-6E8A-4147-A177-3AD203B41FA5}">
                      <a16:colId xmlns:a16="http://schemas.microsoft.com/office/drawing/2014/main" val="2987712514"/>
                    </a:ext>
                  </a:extLst>
                </a:gridCol>
                <a:gridCol w="944391">
                  <a:extLst>
                    <a:ext uri="{9D8B030D-6E8A-4147-A177-3AD203B41FA5}">
                      <a16:colId xmlns:a16="http://schemas.microsoft.com/office/drawing/2014/main" val="1068233346"/>
                    </a:ext>
                  </a:extLst>
                </a:gridCol>
                <a:gridCol w="944391">
                  <a:extLst>
                    <a:ext uri="{9D8B030D-6E8A-4147-A177-3AD203B41FA5}">
                      <a16:colId xmlns:a16="http://schemas.microsoft.com/office/drawing/2014/main" val="3019130451"/>
                    </a:ext>
                  </a:extLst>
                </a:gridCol>
              </a:tblGrid>
              <a:tr h="245504">
                <a:tc>
                  <a:txBody>
                    <a:bodyPr/>
                    <a:lstStyle/>
                    <a:p>
                      <a:pPr algn="r"/>
                      <a:r>
                        <a:rPr lang="en-US" sz="1050" b="0" cap="all" spc="150" baseline="0" dirty="0">
                          <a:solidFill>
                            <a:schemeClr val="bg1"/>
                          </a:solidFill>
                          <a:latin typeface="+mj-lt"/>
                        </a:rPr>
                        <a:t>Performance</a:t>
                      </a:r>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23065677"/>
                  </a:ext>
                </a:extLst>
              </a:tr>
              <a:tr h="296645">
                <a:tc>
                  <a:txBody>
                    <a:bodyPr/>
                    <a:lstStyle/>
                    <a:p>
                      <a:pPr algn="ctr"/>
                      <a:endParaRPr lang="en-US" sz="1200" dirty="0">
                        <a:solidFill>
                          <a:schemeClr val="tx1"/>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Precision</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Recall</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F1 Score</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Support</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296645">
                <a:tc>
                  <a:txBody>
                    <a:bodyPr/>
                    <a:lstStyle/>
                    <a:p>
                      <a:pPr algn="ctr"/>
                      <a:r>
                        <a:rPr lang="en-US" sz="1200" dirty="0">
                          <a:solidFill>
                            <a:schemeClr val="tx1"/>
                          </a:solidFill>
                        </a:rPr>
                        <a:t>AD</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0.93</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0.9</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0.91</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88</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296645">
                <a:tc>
                  <a:txBody>
                    <a:bodyPr/>
                    <a:lstStyle/>
                    <a:p>
                      <a:pPr algn="ctr"/>
                      <a:r>
                        <a:rPr lang="en-US" sz="1200" dirty="0">
                          <a:solidFill>
                            <a:schemeClr val="tx1"/>
                          </a:solidFill>
                        </a:rPr>
                        <a:t>EMCI</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0.81</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0.81</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0.8</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99</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296645">
                <a:tc>
                  <a:txBody>
                    <a:bodyPr/>
                    <a:lstStyle/>
                    <a:p>
                      <a:pPr algn="ctr"/>
                      <a:r>
                        <a:rPr lang="en-US" sz="1200" dirty="0">
                          <a:solidFill>
                            <a:schemeClr val="tx1"/>
                          </a:solidFill>
                        </a:rPr>
                        <a:t>LMCI</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0.94</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0.99</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0.96</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105</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296645">
                <a:tc>
                  <a:txBody>
                    <a:bodyPr/>
                    <a:lstStyle/>
                    <a:p>
                      <a:pPr algn="ctr"/>
                      <a:r>
                        <a:rPr lang="en-US" sz="1200" dirty="0">
                          <a:solidFill>
                            <a:schemeClr val="tx1"/>
                          </a:solidFill>
                        </a:rPr>
                        <a:t>MCI</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0.85</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0.83</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0.83</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109</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r h="296645">
                <a:tc>
                  <a:txBody>
                    <a:bodyPr/>
                    <a:lstStyle/>
                    <a:p>
                      <a:pPr algn="ctr"/>
                      <a:r>
                        <a:rPr lang="en-US" sz="1200" dirty="0">
                          <a:solidFill>
                            <a:schemeClr val="tx1"/>
                          </a:solidFill>
                        </a:rPr>
                        <a:t>CN</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solidFill>
                        </a:rPr>
                        <a:t>0.79</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solidFill>
                        </a:rPr>
                        <a:t>0.81</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0.82</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93</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3993656"/>
                  </a:ext>
                </a:extLst>
              </a:tr>
            </a:tbl>
          </a:graphicData>
        </a:graphic>
      </p:graphicFrame>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2022</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Data Science</a:t>
            </a:r>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Chart&#10;&#10;Description automatically generated with medium confidence">
            <a:extLst>
              <a:ext uri="{FF2B5EF4-FFF2-40B4-BE49-F238E27FC236}">
                <a16:creationId xmlns:a16="http://schemas.microsoft.com/office/drawing/2014/main" id="{220FB0AA-0B94-2BB5-7910-09B02FE0DB3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838200" y="3973287"/>
            <a:ext cx="7635605" cy="194633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Chart&#10;&#10;Description automatically generated">
            <a:extLst>
              <a:ext uri="{FF2B5EF4-FFF2-40B4-BE49-F238E27FC236}">
                <a16:creationId xmlns:a16="http://schemas.microsoft.com/office/drawing/2014/main" id="{FF38F767-780A-8FFB-ADB7-EA641D46C1D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7467343" y="1415143"/>
            <a:ext cx="2569542" cy="214061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11" name="Table 50">
            <a:extLst>
              <a:ext uri="{FF2B5EF4-FFF2-40B4-BE49-F238E27FC236}">
                <a16:creationId xmlns:a16="http://schemas.microsoft.com/office/drawing/2014/main" id="{D21FBC7A-86E8-62C3-0FAA-78345A5F967D}"/>
              </a:ext>
            </a:extLst>
          </p:cNvPr>
          <p:cNvGraphicFramePr>
            <a:graphicFrameLocks/>
          </p:cNvGraphicFramePr>
          <p:nvPr>
            <p:extLst>
              <p:ext uri="{D42A27DB-BD31-4B8C-83A1-F6EECF244321}">
                <p14:modId xmlns:p14="http://schemas.microsoft.com/office/powerpoint/2010/main" val="3975906824"/>
              </p:ext>
            </p:extLst>
          </p:nvPr>
        </p:nvGraphicFramePr>
        <p:xfrm>
          <a:off x="9090200" y="3973287"/>
          <a:ext cx="2263600" cy="1149015"/>
        </p:xfrm>
        <a:graphic>
          <a:graphicData uri="http://schemas.openxmlformats.org/drawingml/2006/table">
            <a:tbl>
              <a:tblPr firstRow="1" bandRow="1">
                <a:tableStyleId>{5C22544A-7EE6-4342-B048-85BDC9FD1C3A}</a:tableStyleId>
              </a:tblPr>
              <a:tblGrid>
                <a:gridCol w="1319209">
                  <a:extLst>
                    <a:ext uri="{9D8B030D-6E8A-4147-A177-3AD203B41FA5}">
                      <a16:colId xmlns:a16="http://schemas.microsoft.com/office/drawing/2014/main" val="544038161"/>
                    </a:ext>
                  </a:extLst>
                </a:gridCol>
                <a:gridCol w="944391">
                  <a:extLst>
                    <a:ext uri="{9D8B030D-6E8A-4147-A177-3AD203B41FA5}">
                      <a16:colId xmlns:a16="http://schemas.microsoft.com/office/drawing/2014/main" val="2284043154"/>
                    </a:ext>
                  </a:extLst>
                </a:gridCol>
              </a:tblGrid>
              <a:tr h="245504">
                <a:tc>
                  <a:txBody>
                    <a:bodyPr/>
                    <a:lstStyle/>
                    <a:p>
                      <a:pPr algn="ctr"/>
                      <a:r>
                        <a:rPr lang="en-US" sz="1050" b="0" cap="all" spc="150" baseline="0" dirty="0">
                          <a:solidFill>
                            <a:schemeClr val="bg1"/>
                          </a:solidFill>
                          <a:latin typeface="+mj-lt"/>
                        </a:rPr>
                        <a:t>Set</a:t>
                      </a:r>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100" b="0" cap="all" spc="150" baseline="0" dirty="0">
                          <a:solidFill>
                            <a:schemeClr val="bg1"/>
                          </a:solidFill>
                          <a:latin typeface="+mj-lt"/>
                        </a:rPr>
                        <a:t>Score</a:t>
                      </a:r>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23065677"/>
                  </a:ext>
                </a:extLst>
              </a:tr>
              <a:tr h="296645">
                <a:tc>
                  <a:txBody>
                    <a:bodyPr/>
                    <a:lstStyle/>
                    <a:p>
                      <a:pPr algn="ctr"/>
                      <a:r>
                        <a:rPr lang="en-US" sz="1200" dirty="0">
                          <a:solidFill>
                            <a:schemeClr val="tx1"/>
                          </a:solidFill>
                        </a:rPr>
                        <a:t>Training</a:t>
                      </a: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0.99</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296645">
                <a:tc>
                  <a:txBody>
                    <a:bodyPr/>
                    <a:lstStyle/>
                    <a:p>
                      <a:pPr algn="ctr"/>
                      <a:r>
                        <a:rPr lang="en-US" sz="1200" dirty="0">
                          <a:solidFill>
                            <a:schemeClr val="tx1"/>
                          </a:solidFill>
                        </a:rPr>
                        <a:t>Validation</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0.94</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296645">
                <a:tc>
                  <a:txBody>
                    <a:bodyPr/>
                    <a:lstStyle/>
                    <a:p>
                      <a:pPr algn="ctr"/>
                      <a:r>
                        <a:rPr lang="en-US" sz="1200" dirty="0">
                          <a:solidFill>
                            <a:schemeClr val="tx1"/>
                          </a:solidFill>
                        </a:rPr>
                        <a:t>Testing</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0.93</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5884205"/>
                  </a:ext>
                </a:extLst>
              </a:tr>
            </a:tbl>
          </a:graphicData>
        </a:graphic>
      </p:graphicFrame>
      <p:pic>
        <p:nvPicPr>
          <p:cNvPr id="7" name="Audio 6">
            <a:hlinkClick r:id="" action="ppaction://media"/>
            <a:extLst>
              <a:ext uri="{FF2B5EF4-FFF2-40B4-BE49-F238E27FC236}">
                <a16:creationId xmlns:a16="http://schemas.microsoft.com/office/drawing/2014/main" id="{88C0194A-4B57-04CE-527C-3E85B9E583F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02446927"/>
      </p:ext>
    </p:extLst>
  </p:cSld>
  <p:clrMapOvr>
    <a:masterClrMapping/>
  </p:clrMapOvr>
  <mc:AlternateContent xmlns:mc="http://schemas.openxmlformats.org/markup-compatibility/2006">
    <mc:Choice xmlns:p14="http://schemas.microsoft.com/office/powerpoint/2010/main" Requires="p14">
      <p:transition spd="slow" p14:dur="2000" advTm="76755"/>
    </mc:Choice>
    <mc:Fallback>
      <p:transition spd="slow" advTm="76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814868" y="2571235"/>
            <a:ext cx="4356052" cy="1715531"/>
          </a:xfrm>
        </p:spPr>
        <p:txBody>
          <a:bodyPr/>
          <a:lstStyle/>
          <a:p>
            <a:r>
              <a:rPr lang="en-US" sz="2800" dirty="0"/>
              <a:t>Aim #2: CNN Model to Predict Multi-Stage</a:t>
            </a:r>
          </a:p>
        </p:txBody>
      </p:sp>
      <p:pic>
        <p:nvPicPr>
          <p:cNvPr id="5" name="Audio 4">
            <a:hlinkClick r:id="" action="ppaction://media"/>
            <a:extLst>
              <a:ext uri="{FF2B5EF4-FFF2-40B4-BE49-F238E27FC236}">
                <a16:creationId xmlns:a16="http://schemas.microsoft.com/office/drawing/2014/main" id="{9DEB925B-0820-2F96-AF66-E72A7204E2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70322470"/>
      </p:ext>
    </p:extLst>
  </p:cSld>
  <p:clrMapOvr>
    <a:masterClrMapping/>
  </p:clrMapOvr>
  <mc:AlternateContent xmlns:mc="http://schemas.openxmlformats.org/markup-compatibility/2006">
    <mc:Choice xmlns:p14="http://schemas.microsoft.com/office/powerpoint/2010/main" Requires="p14">
      <p:transition spd="slow" p14:dur="2000" advTm="24235"/>
    </mc:Choice>
    <mc:Fallback>
      <p:transition spd="slow" advTm="24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96000" y="382135"/>
            <a:ext cx="5433204" cy="365125"/>
          </a:xfrm>
        </p:spPr>
        <p:txBody>
          <a:bodyPr vert="horz" lIns="91440" tIns="45720" rIns="91440" bIns="45720" rtlCol="0" anchor="t">
            <a:normAutofit lnSpcReduction="10000"/>
          </a:bodyPr>
          <a:lstStyle/>
          <a:p>
            <a:r>
              <a:rPr lang="en-US" dirty="0"/>
              <a:t>Goal</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6095574" y="711560"/>
            <a:ext cx="5431971" cy="557950"/>
          </a:xfrm>
        </p:spPr>
        <p:txBody>
          <a:bodyPr>
            <a:normAutofit/>
          </a:bodyPr>
          <a:lstStyle/>
          <a:p>
            <a:r>
              <a:rPr lang="en-ZA" sz="1200" dirty="0"/>
              <a:t>To build a model that can take MRI scans and .csv files as input and train the model so that it can predict a multi-stage analysis on test samples.</a:t>
            </a:r>
            <a:endParaRPr lang="en-US" sz="1200"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6096000" y="1481931"/>
            <a:ext cx="5433204" cy="365125"/>
          </a:xfrm>
        </p:spPr>
        <p:txBody>
          <a:bodyPr>
            <a:normAutofit lnSpcReduction="10000"/>
          </a:bodyPr>
          <a:lstStyle/>
          <a:p>
            <a:r>
              <a:rPr lang="en-US" dirty="0"/>
              <a:t>Data Split</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6095574" y="1811355"/>
            <a:ext cx="5431971" cy="1320034"/>
          </a:xfrm>
        </p:spPr>
        <p:txBody>
          <a:bodyPr>
            <a:normAutofit lnSpcReduction="10000"/>
          </a:bodyPr>
          <a:lstStyle/>
          <a:p>
            <a:r>
              <a:rPr lang="en-ZA" sz="1200" dirty="0"/>
              <a:t>There are 2400 samples after the augmentation and pre processing steps belonging to 5 classes.</a:t>
            </a:r>
          </a:p>
          <a:p>
            <a:r>
              <a:rPr lang="en-ZA" sz="1200" dirty="0"/>
              <a:t>Training: 1600</a:t>
            </a:r>
          </a:p>
          <a:p>
            <a:r>
              <a:rPr lang="en-ZA" sz="1200" dirty="0"/>
              <a:t>Validation: 400</a:t>
            </a:r>
          </a:p>
          <a:p>
            <a:r>
              <a:rPr lang="en-ZA" sz="1200" dirty="0"/>
              <a:t>Testing: 400</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6098148" y="3791632"/>
            <a:ext cx="5433204" cy="365125"/>
          </a:xfrm>
        </p:spPr>
        <p:txBody>
          <a:bodyPr>
            <a:normAutofit lnSpcReduction="10000"/>
          </a:bodyPr>
          <a:lstStyle/>
          <a:p>
            <a:r>
              <a:rPr lang="en-US" dirty="0"/>
              <a:t>Pre-processing</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6097722" y="4121057"/>
            <a:ext cx="5431971" cy="557950"/>
          </a:xfrm>
        </p:spPr>
        <p:txBody>
          <a:bodyPr>
            <a:normAutofit/>
          </a:bodyPr>
          <a:lstStyle/>
          <a:p>
            <a:r>
              <a:rPr lang="en-ZA" sz="1200" dirty="0"/>
              <a:t>Image cropping to 224x224, Image Augmentation and Resampling</a:t>
            </a:r>
            <a:endParaRPr lang="en-US" sz="1200"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6096000" y="4891429"/>
            <a:ext cx="5433204" cy="365125"/>
          </a:xfrm>
        </p:spPr>
        <p:txBody>
          <a:bodyPr>
            <a:normAutofit lnSpcReduction="10000"/>
          </a:bodyPr>
          <a:lstStyle/>
          <a:p>
            <a:r>
              <a:rPr lang="en-US" dirty="0"/>
              <a:t>Architecture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6095574" y="5220853"/>
            <a:ext cx="5431971" cy="954907"/>
          </a:xfrm>
        </p:spPr>
        <p:txBody>
          <a:bodyPr>
            <a:normAutofit/>
          </a:bodyPr>
          <a:lstStyle/>
          <a:p>
            <a:pPr algn="just"/>
            <a:r>
              <a:rPr lang="en-US" sz="1200" dirty="0"/>
              <a:t>We used a DenseNet121 model which is trained on </a:t>
            </a:r>
            <a:r>
              <a:rPr lang="en-US" sz="1200" dirty="0" err="1"/>
              <a:t>EfficientNet</a:t>
            </a:r>
            <a:r>
              <a:rPr lang="en-US" sz="1200" dirty="0"/>
              <a:t> version of CNN. We created a multi-label representation for every training. </a:t>
            </a:r>
            <a:r>
              <a:rPr lang="en-US" sz="1200" dirty="0" err="1"/>
              <a:t>Eg</a:t>
            </a:r>
            <a:r>
              <a:rPr lang="en-US" sz="1200" dirty="0"/>
              <a:t>: Representing (1,1,1,0,0) for 3</a:t>
            </a:r>
            <a:r>
              <a:rPr lang="en-US" sz="1200" baseline="30000" dirty="0"/>
              <a:t>rd</a:t>
            </a:r>
            <a:r>
              <a:rPr lang="en-US" sz="1200" dirty="0"/>
              <a:t> stage instead of (0,0,1,0,0). </a:t>
            </a:r>
          </a:p>
          <a:p>
            <a:pPr algn="just"/>
            <a:r>
              <a:rPr lang="en-US" sz="1200" dirty="0"/>
              <a:t>Model was trained for 50 epochs with a learning rate of 0.0005</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2022</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Data Science</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8</a:t>
            </a:fld>
            <a:endParaRPr lang="en-US" dirty="0"/>
          </a:p>
        </p:txBody>
      </p:sp>
      <p:pic>
        <p:nvPicPr>
          <p:cNvPr id="14" name="Picture 13" descr="A picture containing old&#10;&#10;Description automatically generated">
            <a:extLst>
              <a:ext uri="{FF2B5EF4-FFF2-40B4-BE49-F238E27FC236}">
                <a16:creationId xmlns:a16="http://schemas.microsoft.com/office/drawing/2014/main" id="{E60DEF58-5020-1D7D-6CC8-BFC6F19DC486}"/>
              </a:ext>
            </a:extLst>
          </p:cNvPr>
          <p:cNvPicPr>
            <a:picLocks noChangeAspect="1"/>
          </p:cNvPicPr>
          <p:nvPr/>
        </p:nvPicPr>
        <p:blipFill rotWithShape="1">
          <a:blip r:embed="rId4"/>
          <a:srcRect t="1" r="52120" b="994"/>
          <a:stretch/>
        </p:blipFill>
        <p:spPr>
          <a:xfrm>
            <a:off x="1906438" y="1805796"/>
            <a:ext cx="3260784" cy="318126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2" name="Audio 1">
            <a:hlinkClick r:id="" action="ppaction://media"/>
            <a:extLst>
              <a:ext uri="{FF2B5EF4-FFF2-40B4-BE49-F238E27FC236}">
                <a16:creationId xmlns:a16="http://schemas.microsoft.com/office/drawing/2014/main" id="{69FE0C75-72C1-0D4D-3A02-AE29C15CA0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44941827"/>
      </p:ext>
    </p:extLst>
  </p:cSld>
  <p:clrMapOvr>
    <a:masterClrMapping/>
  </p:clrMapOvr>
  <mc:AlternateContent xmlns:mc="http://schemas.openxmlformats.org/markup-compatibility/2006">
    <mc:Choice xmlns:p14="http://schemas.microsoft.com/office/powerpoint/2010/main" Requires="p14">
      <p:transition spd="slow" p14:dur="2000" advTm="75145"/>
    </mc:Choice>
    <mc:Fallback>
      <p:transition spd="slow" advTm="75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42565" y="64201"/>
            <a:ext cx="5111750" cy="1204912"/>
          </a:xfrm>
        </p:spPr>
        <p:txBody>
          <a:bodyPr/>
          <a:lstStyle/>
          <a:p>
            <a:r>
              <a:rPr lang="en-US" dirty="0"/>
              <a:t>Evaluation</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Data Science</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8" name="Picture 7" descr="Graphical user interface, chart&#10;&#10;Description automatically generated">
            <a:extLst>
              <a:ext uri="{FF2B5EF4-FFF2-40B4-BE49-F238E27FC236}">
                <a16:creationId xmlns:a16="http://schemas.microsoft.com/office/drawing/2014/main" id="{69B516DD-953B-25F6-5549-B1789A90162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6575083" y="1862450"/>
            <a:ext cx="5367430" cy="208984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Chart&#10;&#10;Description automatically generated">
            <a:extLst>
              <a:ext uri="{FF2B5EF4-FFF2-40B4-BE49-F238E27FC236}">
                <a16:creationId xmlns:a16="http://schemas.microsoft.com/office/drawing/2014/main" id="{1EBF21E1-ADB5-A50F-D644-3AF132B56DA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5405060" y="4141442"/>
            <a:ext cx="5314808" cy="208984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11" name="Table 50">
            <a:extLst>
              <a:ext uri="{FF2B5EF4-FFF2-40B4-BE49-F238E27FC236}">
                <a16:creationId xmlns:a16="http://schemas.microsoft.com/office/drawing/2014/main" id="{3E39484E-0CC5-E92A-C5E6-36FDE7973D41}"/>
              </a:ext>
            </a:extLst>
          </p:cNvPr>
          <p:cNvGraphicFramePr>
            <a:graphicFrameLocks/>
          </p:cNvGraphicFramePr>
          <p:nvPr>
            <p:extLst>
              <p:ext uri="{D42A27DB-BD31-4B8C-83A1-F6EECF244321}">
                <p14:modId xmlns:p14="http://schemas.microsoft.com/office/powerpoint/2010/main" val="963096824"/>
              </p:ext>
            </p:extLst>
          </p:nvPr>
        </p:nvGraphicFramePr>
        <p:xfrm>
          <a:off x="163902" y="2111466"/>
          <a:ext cx="6185141" cy="1491380"/>
        </p:xfrm>
        <a:graphic>
          <a:graphicData uri="http://schemas.openxmlformats.org/drawingml/2006/table">
            <a:tbl>
              <a:tblPr firstRow="1" bandRow="1">
                <a:tableStyleId>{5C22544A-7EE6-4342-B048-85BDC9FD1C3A}</a:tableStyleId>
              </a:tblPr>
              <a:tblGrid>
                <a:gridCol w="1328468">
                  <a:extLst>
                    <a:ext uri="{9D8B030D-6E8A-4147-A177-3AD203B41FA5}">
                      <a16:colId xmlns:a16="http://schemas.microsoft.com/office/drawing/2014/main" val="544038161"/>
                    </a:ext>
                  </a:extLst>
                </a:gridCol>
                <a:gridCol w="879894">
                  <a:extLst>
                    <a:ext uri="{9D8B030D-6E8A-4147-A177-3AD203B41FA5}">
                      <a16:colId xmlns:a16="http://schemas.microsoft.com/office/drawing/2014/main" val="2284043154"/>
                    </a:ext>
                  </a:extLst>
                </a:gridCol>
                <a:gridCol w="698740">
                  <a:extLst>
                    <a:ext uri="{9D8B030D-6E8A-4147-A177-3AD203B41FA5}">
                      <a16:colId xmlns:a16="http://schemas.microsoft.com/office/drawing/2014/main" val="2987712514"/>
                    </a:ext>
                  </a:extLst>
                </a:gridCol>
                <a:gridCol w="871268">
                  <a:extLst>
                    <a:ext uri="{9D8B030D-6E8A-4147-A177-3AD203B41FA5}">
                      <a16:colId xmlns:a16="http://schemas.microsoft.com/office/drawing/2014/main" val="1068233346"/>
                    </a:ext>
                  </a:extLst>
                </a:gridCol>
                <a:gridCol w="836762">
                  <a:extLst>
                    <a:ext uri="{9D8B030D-6E8A-4147-A177-3AD203B41FA5}">
                      <a16:colId xmlns:a16="http://schemas.microsoft.com/office/drawing/2014/main" val="3921735590"/>
                    </a:ext>
                  </a:extLst>
                </a:gridCol>
                <a:gridCol w="776377">
                  <a:extLst>
                    <a:ext uri="{9D8B030D-6E8A-4147-A177-3AD203B41FA5}">
                      <a16:colId xmlns:a16="http://schemas.microsoft.com/office/drawing/2014/main" val="3019130451"/>
                    </a:ext>
                  </a:extLst>
                </a:gridCol>
                <a:gridCol w="793632">
                  <a:extLst>
                    <a:ext uri="{9D8B030D-6E8A-4147-A177-3AD203B41FA5}">
                      <a16:colId xmlns:a16="http://schemas.microsoft.com/office/drawing/2014/main" val="2902629738"/>
                    </a:ext>
                  </a:extLst>
                </a:gridCol>
              </a:tblGrid>
              <a:tr h="245504">
                <a:tc>
                  <a:txBody>
                    <a:bodyPr/>
                    <a:lstStyle/>
                    <a:p>
                      <a:pPr algn="r"/>
                      <a:r>
                        <a:rPr lang="en-US" sz="1050" b="0" cap="all" spc="150" baseline="0" dirty="0">
                          <a:solidFill>
                            <a:schemeClr val="bg1"/>
                          </a:solidFill>
                          <a:latin typeface="+mj-lt"/>
                        </a:rPr>
                        <a:t>Performance</a:t>
                      </a:r>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23065677"/>
                  </a:ext>
                </a:extLst>
              </a:tr>
              <a:tr h="296645">
                <a:tc>
                  <a:txBody>
                    <a:bodyPr/>
                    <a:lstStyle/>
                    <a:p>
                      <a:pPr algn="ctr"/>
                      <a:endParaRPr lang="en-US" sz="1200" dirty="0">
                        <a:solidFill>
                          <a:schemeClr val="tx1"/>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Diagnosis</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1</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2</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3</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4</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5</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296645">
                <a:tc>
                  <a:txBody>
                    <a:bodyPr/>
                    <a:lstStyle/>
                    <a:p>
                      <a:pPr algn="ctr"/>
                      <a:r>
                        <a:rPr lang="en-US" sz="1200" dirty="0">
                          <a:solidFill>
                            <a:schemeClr val="tx1"/>
                          </a:solidFill>
                        </a:rPr>
                        <a:t>Sample 1</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3</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0.92</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0.69</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0.0.09</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0.05</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296645">
                <a:tc>
                  <a:txBody>
                    <a:bodyPr/>
                    <a:lstStyle/>
                    <a:p>
                      <a:pPr algn="ctr"/>
                      <a:r>
                        <a:rPr lang="en-US" sz="1200" dirty="0">
                          <a:solidFill>
                            <a:schemeClr val="tx1"/>
                          </a:solidFill>
                        </a:rPr>
                        <a:t>Sample 2</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4</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0.95</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0.93</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0.73</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0.05</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296645">
                <a:tc>
                  <a:txBody>
                    <a:bodyPr/>
                    <a:lstStyle/>
                    <a:p>
                      <a:pPr algn="ctr"/>
                      <a:r>
                        <a:rPr lang="en-US" sz="1200" dirty="0">
                          <a:solidFill>
                            <a:schemeClr val="tx1"/>
                          </a:solidFill>
                        </a:rPr>
                        <a:t>Sample 3</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1.0</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0.77</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0.12</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0.05</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0.01</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bl>
          </a:graphicData>
        </a:graphic>
      </p:graphicFrame>
      <p:graphicFrame>
        <p:nvGraphicFramePr>
          <p:cNvPr id="14" name="Table 50">
            <a:extLst>
              <a:ext uri="{FF2B5EF4-FFF2-40B4-BE49-F238E27FC236}">
                <a16:creationId xmlns:a16="http://schemas.microsoft.com/office/drawing/2014/main" id="{143102A5-61E9-BFDC-B65E-E2ACE27324F8}"/>
              </a:ext>
            </a:extLst>
          </p:cNvPr>
          <p:cNvGraphicFramePr>
            <a:graphicFrameLocks/>
          </p:cNvGraphicFramePr>
          <p:nvPr>
            <p:extLst>
              <p:ext uri="{D42A27DB-BD31-4B8C-83A1-F6EECF244321}">
                <p14:modId xmlns:p14="http://schemas.microsoft.com/office/powerpoint/2010/main" val="3156696729"/>
              </p:ext>
            </p:extLst>
          </p:nvPr>
        </p:nvGraphicFramePr>
        <p:xfrm>
          <a:off x="1757747" y="4661627"/>
          <a:ext cx="2263600" cy="852370"/>
        </p:xfrm>
        <a:graphic>
          <a:graphicData uri="http://schemas.openxmlformats.org/drawingml/2006/table">
            <a:tbl>
              <a:tblPr firstRow="1" bandRow="1">
                <a:tableStyleId>{5C22544A-7EE6-4342-B048-85BDC9FD1C3A}</a:tableStyleId>
              </a:tblPr>
              <a:tblGrid>
                <a:gridCol w="1319209">
                  <a:extLst>
                    <a:ext uri="{9D8B030D-6E8A-4147-A177-3AD203B41FA5}">
                      <a16:colId xmlns:a16="http://schemas.microsoft.com/office/drawing/2014/main" val="544038161"/>
                    </a:ext>
                  </a:extLst>
                </a:gridCol>
                <a:gridCol w="944391">
                  <a:extLst>
                    <a:ext uri="{9D8B030D-6E8A-4147-A177-3AD203B41FA5}">
                      <a16:colId xmlns:a16="http://schemas.microsoft.com/office/drawing/2014/main" val="2284043154"/>
                    </a:ext>
                  </a:extLst>
                </a:gridCol>
              </a:tblGrid>
              <a:tr h="245504">
                <a:tc>
                  <a:txBody>
                    <a:bodyPr/>
                    <a:lstStyle/>
                    <a:p>
                      <a:pPr algn="ctr"/>
                      <a:r>
                        <a:rPr lang="en-US" sz="1050" b="0" cap="all" spc="150" baseline="0" dirty="0">
                          <a:solidFill>
                            <a:schemeClr val="bg1"/>
                          </a:solidFill>
                          <a:latin typeface="+mj-lt"/>
                        </a:rPr>
                        <a:t>Set</a:t>
                      </a:r>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100" b="0" cap="all" spc="150" baseline="0" dirty="0">
                          <a:solidFill>
                            <a:schemeClr val="bg1"/>
                          </a:solidFill>
                          <a:latin typeface="+mj-lt"/>
                        </a:rPr>
                        <a:t>Score</a:t>
                      </a:r>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23065677"/>
                  </a:ext>
                </a:extLst>
              </a:tr>
              <a:tr h="296645">
                <a:tc>
                  <a:txBody>
                    <a:bodyPr/>
                    <a:lstStyle/>
                    <a:p>
                      <a:pPr algn="ctr"/>
                      <a:r>
                        <a:rPr lang="en-US" sz="1200" dirty="0">
                          <a:solidFill>
                            <a:schemeClr val="tx1"/>
                          </a:solidFill>
                        </a:rPr>
                        <a:t>Training</a:t>
                      </a: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0.99</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296645">
                <a:tc>
                  <a:txBody>
                    <a:bodyPr/>
                    <a:lstStyle/>
                    <a:p>
                      <a:pPr algn="ctr"/>
                      <a:r>
                        <a:rPr lang="en-US" sz="1200" dirty="0">
                          <a:solidFill>
                            <a:schemeClr val="tx1"/>
                          </a:solidFill>
                        </a:rPr>
                        <a:t>Validation</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0.96</a:t>
                      </a: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bl>
          </a:graphicData>
        </a:graphic>
      </p:graphicFrame>
      <p:pic>
        <p:nvPicPr>
          <p:cNvPr id="3" name="Audio 2">
            <a:hlinkClick r:id="" action="ppaction://media"/>
            <a:extLst>
              <a:ext uri="{FF2B5EF4-FFF2-40B4-BE49-F238E27FC236}">
                <a16:creationId xmlns:a16="http://schemas.microsoft.com/office/drawing/2014/main" id="{820B80E3-C56B-5F62-F5ED-C55CEBE020E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46372204"/>
      </p:ext>
    </p:extLst>
  </p:cSld>
  <p:clrMapOvr>
    <a:masterClrMapping/>
  </p:clrMapOvr>
  <mc:AlternateContent xmlns:mc="http://schemas.openxmlformats.org/markup-compatibility/2006">
    <mc:Choice xmlns:p14="http://schemas.microsoft.com/office/powerpoint/2010/main" Requires="p14">
      <p:transition spd="slow" p14:dur="2000" advTm="70630"/>
    </mc:Choice>
    <mc:Fallback>
      <p:transition spd="slow" advTm="70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1639</TotalTime>
  <Words>822</Words>
  <Application>Microsoft Office PowerPoint</Application>
  <PresentationFormat>Widescreen</PresentationFormat>
  <Paragraphs>154</Paragraphs>
  <Slides>12</Slides>
  <Notes>1</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Tenorite</vt:lpstr>
      <vt:lpstr>Monoline</vt:lpstr>
      <vt:lpstr>Alzheimer’s Classification and Progress Detection using CNN</vt:lpstr>
      <vt:lpstr>ABOUT the Project</vt:lpstr>
      <vt:lpstr>Significance</vt:lpstr>
      <vt:lpstr>Aim #1: CNN Model to Predict Mono-Stage</vt:lpstr>
      <vt:lpstr>PowerPoint Presentation</vt:lpstr>
      <vt:lpstr>Evaluation</vt:lpstr>
      <vt:lpstr>Aim #2: CNN Model to Predict Multi-Stage</vt:lpstr>
      <vt:lpstr>PowerPoint Presentation</vt:lpstr>
      <vt:lpstr>Evaluation</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Alzheimer’s Classification and Progress Detection using CNN</dc:title>
  <dc:creator>Kishan Shetty</dc:creator>
  <cp:lastModifiedBy>Kishan Shetty</cp:lastModifiedBy>
  <cp:revision>7</cp:revision>
  <dcterms:created xsi:type="dcterms:W3CDTF">2022-09-09T12:39:38Z</dcterms:created>
  <dcterms:modified xsi:type="dcterms:W3CDTF">2022-09-10T20:29:22Z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